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9144000" cy="5143500" type="screen16x9"/>
  <p:notesSz cx="6858000" cy="9144000"/>
  <p:embeddedFontLst>
    <p:embeddedFont>
      <p:font typeface="Advent Pro" panose="020B0604020202020204" charset="0"/>
      <p:regular r:id="rId39"/>
      <p:bold r:id="rId40"/>
    </p:embeddedFont>
    <p:embeddedFont>
      <p:font typeface="Advent Pro Medium" panose="020B0604020202020204" charset="0"/>
      <p:regular r:id="rId41"/>
      <p:bold r:id="rId42"/>
    </p:embeddedFont>
    <p:embeddedFont>
      <p:font typeface="Bungee" panose="020B0604020202020204" charset="0"/>
      <p:regular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Lato" panose="020F0502020204030203" pitchFamily="34" charset="0"/>
      <p:regular r:id="rId48"/>
      <p:bold r:id="rId49"/>
      <p:italic r:id="rId50"/>
      <p:boldItalic r:id="rId51"/>
    </p:embeddedFont>
    <p:embeddedFont>
      <p:font typeface="Proxima Nova" panose="020B0604020202020204" charset="0"/>
      <p:regular r:id="rId52"/>
      <p:bold r:id="rId53"/>
      <p:italic r:id="rId54"/>
      <p:boldItalic r:id="rId55"/>
    </p:embeddedFont>
    <p:embeddedFont>
      <p:font typeface="Proxima Nova Semibold" panose="020B0604020202020204" charset="0"/>
      <p:regular r:id="rId56"/>
      <p:bold r:id="rId57"/>
      <p:boldItalic r:id="rId58"/>
    </p:embeddedFont>
    <p:embeddedFont>
      <p:font typeface="Rajdhani Medium" panose="020B0604020202020204" charset="0"/>
      <p:regular r:id="rId59"/>
      <p:bold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92e5c653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92e5c653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76b33aa4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76b33aa4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92e5c653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92e5c653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92e5c6536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92e5c6536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c92e5c653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c92e5c653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92e5c653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92e5c653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92e5c653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92e5c653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c92e5c653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c92e5c653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92e5c65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92e5c65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c90d5b326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c90d5b326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f7eb245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f7eb245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f7eb24518_0_25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f7eb24518_0_25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f7eb2451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f7eb2451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76b33aa4e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76b33aa4e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92e5c6536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c92e5c6536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92e5c653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92e5c653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92e5c6536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c92e5c6536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c90d5b326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c90d5b326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c90d5b326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c90d5b326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c90d5b326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c90d5b326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c76b33aa4e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c76b33aa4e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f9221c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f9221c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c76b33aa4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c76b33aa4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c92e5c6536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c92e5c6536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c76b33aa4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c76b33aa4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c92e5c6536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c92e5c6536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7f7eb24518_0_25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7f7eb24518_0_25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f7eb24518_0_24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f7eb24518_0_24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76b33aa4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76b33aa4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92e5c653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92e5c653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76b33aa4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76b33aa4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76b33aa4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76b33aa4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76b33aa4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76b33aa4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76b33aa4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76b33aa4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36996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2183400" y="2916275"/>
            <a:ext cx="47772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2183400" y="3926475"/>
            <a:ext cx="47772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>
            <a:spLocks noGrp="1"/>
          </p:cNvSpPr>
          <p:nvPr>
            <p:ph type="ctrTitle"/>
          </p:nvPr>
        </p:nvSpPr>
        <p:spPr>
          <a:xfrm>
            <a:off x="2722200" y="1712388"/>
            <a:ext cx="36996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1"/>
          </p:nvPr>
        </p:nvSpPr>
        <p:spPr>
          <a:xfrm>
            <a:off x="2641350" y="2695513"/>
            <a:ext cx="38613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10462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10462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35970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35970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6147800" y="10301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6147800" y="13806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10462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10462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35970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35970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6147800" y="2539688"/>
            <a:ext cx="19500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6147800" y="2890150"/>
            <a:ext cx="19500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TITLE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2019300" y="1722875"/>
            <a:ext cx="51054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2655600" y="2685025"/>
            <a:ext cx="38328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ctrTitle"/>
          </p:nvPr>
        </p:nvSpPr>
        <p:spPr>
          <a:xfrm>
            <a:off x="2337450" y="2930608"/>
            <a:ext cx="4469100" cy="7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3667050" y="3931762"/>
            <a:ext cx="1809900" cy="3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ctrTitle"/>
          </p:nvPr>
        </p:nvSpPr>
        <p:spPr>
          <a:xfrm>
            <a:off x="1579566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ubTitle" idx="1"/>
          </p:nvPr>
        </p:nvSpPr>
        <p:spPr>
          <a:xfrm>
            <a:off x="1579566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ctrTitle" idx="2"/>
          </p:nvPr>
        </p:nvSpPr>
        <p:spPr>
          <a:xfrm>
            <a:off x="5330934" y="2310425"/>
            <a:ext cx="2233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3"/>
          </p:nvPr>
        </p:nvSpPr>
        <p:spPr>
          <a:xfrm>
            <a:off x="5330934" y="27370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4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ctrTitle"/>
          </p:nvPr>
        </p:nvSpPr>
        <p:spPr>
          <a:xfrm>
            <a:off x="3198148" y="23314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1"/>
          </p:nvPr>
        </p:nvSpPr>
        <p:spPr>
          <a:xfrm>
            <a:off x="3455259" y="30275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ctrTitle"/>
          </p:nvPr>
        </p:nvSpPr>
        <p:spPr>
          <a:xfrm>
            <a:off x="89377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ubTitle" idx="1"/>
          </p:nvPr>
        </p:nvSpPr>
        <p:spPr>
          <a:xfrm>
            <a:off x="89377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ctrTitle" idx="3"/>
          </p:nvPr>
        </p:nvSpPr>
        <p:spPr>
          <a:xfrm>
            <a:off x="3632099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ubTitle" idx="4"/>
          </p:nvPr>
        </p:nvSpPr>
        <p:spPr>
          <a:xfrm>
            <a:off x="3632099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ctrTitle" idx="5"/>
          </p:nvPr>
        </p:nvSpPr>
        <p:spPr>
          <a:xfrm>
            <a:off x="6370424" y="2310425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ubTitle" idx="6"/>
          </p:nvPr>
        </p:nvSpPr>
        <p:spPr>
          <a:xfrm>
            <a:off x="6370424" y="2737079"/>
            <a:ext cx="18798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07525" y="19132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dvent Pro Medium"/>
              <a:buNone/>
              <a:defRPr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 ">
  <p:cSld name="TITLE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ctrTitle" idx="2"/>
          </p:nvPr>
        </p:nvSpPr>
        <p:spPr>
          <a:xfrm>
            <a:off x="3198148" y="3169650"/>
            <a:ext cx="27477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ubTitle" idx="1"/>
          </p:nvPr>
        </p:nvSpPr>
        <p:spPr>
          <a:xfrm>
            <a:off x="3455259" y="2113181"/>
            <a:ext cx="2233500" cy="8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2">
  <p:cSld name="TITLE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ctrTitle"/>
          </p:nvPr>
        </p:nvSpPr>
        <p:spPr>
          <a:xfrm>
            <a:off x="2320185" y="725025"/>
            <a:ext cx="5756400" cy="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4788275" y="1443900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rect slid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2454450" y="1574200"/>
            <a:ext cx="42351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correct slid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883550" y="1574200"/>
            <a:ext cx="5376900" cy="8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9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ONLY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64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8"/>
          <p:cNvSpPr txBox="1">
            <a:spLocks noGrp="1"/>
          </p:cNvSpPr>
          <p:nvPr>
            <p:ph type="ctrTitle"/>
          </p:nvPr>
        </p:nvSpPr>
        <p:spPr>
          <a:xfrm>
            <a:off x="76653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8"/>
          <p:cNvSpPr txBox="1">
            <a:spLocks noGrp="1"/>
          </p:cNvSpPr>
          <p:nvPr>
            <p:ph type="subTitle" idx="1"/>
          </p:nvPr>
        </p:nvSpPr>
        <p:spPr>
          <a:xfrm>
            <a:off x="76653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8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ctrTitle" idx="3"/>
          </p:nvPr>
        </p:nvSpPr>
        <p:spPr>
          <a:xfrm>
            <a:off x="278101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4"/>
          </p:nvPr>
        </p:nvSpPr>
        <p:spPr>
          <a:xfrm>
            <a:off x="278101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ctrTitle" idx="5"/>
          </p:nvPr>
        </p:nvSpPr>
        <p:spPr>
          <a:xfrm>
            <a:off x="4795488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ubTitle" idx="6"/>
          </p:nvPr>
        </p:nvSpPr>
        <p:spPr>
          <a:xfrm>
            <a:off x="4795488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ctrTitle" idx="7"/>
          </p:nvPr>
        </p:nvSpPr>
        <p:spPr>
          <a:xfrm>
            <a:off x="6809963" y="2028400"/>
            <a:ext cx="15675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subTitle" idx="8"/>
          </p:nvPr>
        </p:nvSpPr>
        <p:spPr>
          <a:xfrm>
            <a:off x="6809963" y="3064653"/>
            <a:ext cx="15675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BIG_NUMB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 txBox="1">
            <a:spLocks noGrp="1"/>
          </p:cNvSpPr>
          <p:nvPr>
            <p:ph type="title" hasCustomPrompt="1"/>
          </p:nvPr>
        </p:nvSpPr>
        <p:spPr>
          <a:xfrm>
            <a:off x="9046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"/>
          </p:nvPr>
        </p:nvSpPr>
        <p:spPr>
          <a:xfrm>
            <a:off x="9046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title" idx="3" hasCustomPrompt="1"/>
          </p:nvPr>
        </p:nvSpPr>
        <p:spPr>
          <a:xfrm>
            <a:off x="34609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4"/>
          </p:nvPr>
        </p:nvSpPr>
        <p:spPr>
          <a:xfrm>
            <a:off x="34609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title" idx="5" hasCustomPrompt="1"/>
          </p:nvPr>
        </p:nvSpPr>
        <p:spPr>
          <a:xfrm>
            <a:off x="6017250" y="2925050"/>
            <a:ext cx="2222100" cy="111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6"/>
          </p:nvPr>
        </p:nvSpPr>
        <p:spPr>
          <a:xfrm>
            <a:off x="6017250" y="3935250"/>
            <a:ext cx="2222100" cy="6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3">
  <p:cSld name="TITLE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>
            <a:spLocks noGrp="1"/>
          </p:cNvSpPr>
          <p:nvPr>
            <p:ph type="ctrTitle"/>
          </p:nvPr>
        </p:nvSpPr>
        <p:spPr>
          <a:xfrm>
            <a:off x="1693800" y="1736650"/>
            <a:ext cx="5756400" cy="12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0"/>
          <p:cNvSpPr txBox="1">
            <a:spLocks noGrp="1"/>
          </p:cNvSpPr>
          <p:nvPr>
            <p:ph type="subTitle" idx="1"/>
          </p:nvPr>
        </p:nvSpPr>
        <p:spPr>
          <a:xfrm>
            <a:off x="2927860" y="3287575"/>
            <a:ext cx="3288300" cy="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None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44166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>
            <a:spLocks noGrp="1"/>
          </p:cNvSpPr>
          <p:nvPr>
            <p:ph type="ctrTitle"/>
          </p:nvPr>
        </p:nvSpPr>
        <p:spPr>
          <a:xfrm>
            <a:off x="89377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31"/>
          <p:cNvSpPr txBox="1">
            <a:spLocks noGrp="1"/>
          </p:cNvSpPr>
          <p:nvPr>
            <p:ph type="subTitle" idx="1"/>
          </p:nvPr>
        </p:nvSpPr>
        <p:spPr>
          <a:xfrm>
            <a:off x="89377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31"/>
          <p:cNvSpPr txBox="1">
            <a:spLocks noGrp="1"/>
          </p:cNvSpPr>
          <p:nvPr>
            <p:ph type="title" idx="2"/>
          </p:nvPr>
        </p:nvSpPr>
        <p:spPr>
          <a:xfrm>
            <a:off x="817800" y="444350"/>
            <a:ext cx="4137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ctrTitle" idx="3"/>
          </p:nvPr>
        </p:nvSpPr>
        <p:spPr>
          <a:xfrm>
            <a:off x="3632099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31"/>
          <p:cNvSpPr txBox="1">
            <a:spLocks noGrp="1"/>
          </p:cNvSpPr>
          <p:nvPr>
            <p:ph type="subTitle" idx="4"/>
          </p:nvPr>
        </p:nvSpPr>
        <p:spPr>
          <a:xfrm>
            <a:off x="3632100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31"/>
          <p:cNvSpPr txBox="1">
            <a:spLocks noGrp="1"/>
          </p:cNvSpPr>
          <p:nvPr>
            <p:ph type="ctrTitle" idx="5"/>
          </p:nvPr>
        </p:nvSpPr>
        <p:spPr>
          <a:xfrm>
            <a:off x="6370424" y="163338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31"/>
          <p:cNvSpPr txBox="1">
            <a:spLocks noGrp="1"/>
          </p:cNvSpPr>
          <p:nvPr>
            <p:ph type="subTitle" idx="6"/>
          </p:nvPr>
        </p:nvSpPr>
        <p:spPr>
          <a:xfrm>
            <a:off x="6370425" y="198383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31"/>
          <p:cNvSpPr txBox="1">
            <a:spLocks noGrp="1"/>
          </p:cNvSpPr>
          <p:nvPr>
            <p:ph type="ctrTitle" idx="7"/>
          </p:nvPr>
        </p:nvSpPr>
        <p:spPr>
          <a:xfrm>
            <a:off x="89377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31"/>
          <p:cNvSpPr txBox="1">
            <a:spLocks noGrp="1"/>
          </p:cNvSpPr>
          <p:nvPr>
            <p:ph type="subTitle" idx="8"/>
          </p:nvPr>
        </p:nvSpPr>
        <p:spPr>
          <a:xfrm>
            <a:off x="89377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1"/>
          <p:cNvSpPr txBox="1">
            <a:spLocks noGrp="1"/>
          </p:cNvSpPr>
          <p:nvPr>
            <p:ph type="ctrTitle" idx="9"/>
          </p:nvPr>
        </p:nvSpPr>
        <p:spPr>
          <a:xfrm>
            <a:off x="3632099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31"/>
          <p:cNvSpPr txBox="1">
            <a:spLocks noGrp="1"/>
          </p:cNvSpPr>
          <p:nvPr>
            <p:ph type="subTitle" idx="13"/>
          </p:nvPr>
        </p:nvSpPr>
        <p:spPr>
          <a:xfrm>
            <a:off x="3632100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31"/>
          <p:cNvSpPr txBox="1">
            <a:spLocks noGrp="1"/>
          </p:cNvSpPr>
          <p:nvPr>
            <p:ph type="ctrTitle" idx="14"/>
          </p:nvPr>
        </p:nvSpPr>
        <p:spPr>
          <a:xfrm>
            <a:off x="6370424" y="3017234"/>
            <a:ext cx="1879800" cy="4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subTitle" idx="15"/>
          </p:nvPr>
        </p:nvSpPr>
        <p:spPr>
          <a:xfrm>
            <a:off x="6370425" y="3367684"/>
            <a:ext cx="18798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2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14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/>
          <p:nvPr/>
        </p:nvSpPr>
        <p:spPr>
          <a:xfrm>
            <a:off x="718200" y="3372475"/>
            <a:ext cx="32088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ajdhani Medium"/>
                <a:ea typeface="Rajdhani Medium"/>
                <a:cs typeface="Rajdhani Medium"/>
                <a:sym typeface="Rajdhani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. </a:t>
            </a: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3"/>
          <p:cNvSpPr txBox="1">
            <a:spLocks noGrp="1"/>
          </p:cNvSpPr>
          <p:nvPr>
            <p:ph type="body" idx="1"/>
          </p:nvPr>
        </p:nvSpPr>
        <p:spPr>
          <a:xfrm>
            <a:off x="817800" y="1532750"/>
            <a:ext cx="4008300" cy="27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10571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931200" y="1719000"/>
            <a:ext cx="3155700" cy="20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4173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73575" y="786650"/>
            <a:ext cx="3599100" cy="11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73575" y="2060475"/>
            <a:ext cx="31518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16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19779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7" name="Google Shape;147;p3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ivex.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techtarget.com/searchapparchitecture/definition/reactive-programmin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6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activeX/RxJav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ReactiveX/RxKotlin" TargetMode="External"/><Relationship Id="rId4" Type="http://schemas.openxmlformats.org/officeDocument/2006/relationships/hyperlink" Target="https://github.com/ReactiveX/RxAndroid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>
            <a:hlinkClick r:id="" action="ppaction://noaction"/>
          </p:cNvPr>
          <p:cNvSpPr/>
          <p:nvPr/>
        </p:nvSpPr>
        <p:spPr>
          <a:xfrm>
            <a:off x="695250" y="2175450"/>
            <a:ext cx="1113600" cy="483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40"/>
          <p:cNvSpPr txBox="1">
            <a:spLocks noGrp="1"/>
          </p:cNvSpPr>
          <p:nvPr>
            <p:ph type="ctrTitle"/>
          </p:nvPr>
        </p:nvSpPr>
        <p:spPr>
          <a:xfrm>
            <a:off x="591225" y="646725"/>
            <a:ext cx="4073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&amp; NOTIFICATION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40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833673" y="2245248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Start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40"/>
          <p:cNvSpPr txBox="1">
            <a:spLocks noGrp="1"/>
          </p:cNvSpPr>
          <p:nvPr>
            <p:ph type="subTitle" idx="1"/>
          </p:nvPr>
        </p:nvSpPr>
        <p:spPr>
          <a:xfrm>
            <a:off x="695250" y="4041325"/>
            <a:ext cx="54390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Native Mobile Programming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 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Teknik Informatika - Universitas Surabaya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Scheduler</a:t>
            </a:r>
            <a:endParaRPr/>
          </a:p>
        </p:txBody>
      </p:sp>
      <p:sp>
        <p:nvSpPr>
          <p:cNvPr id="217" name="Google Shape;217;p49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subscribeOn()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: By using this method you can define on which thread the observable should run. Schedulers.io() indicates the IO thread. While Schedulers.newThread() will create a new thread to run observer/observable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observeOn()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: By using this method you can define on which thread the observer should run.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sp>
        <p:nvSpPr>
          <p:cNvPr id="223" name="Google Shape;223;p50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Output in Logcat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4" name="Google Shape;2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113" y="1998025"/>
            <a:ext cx="5800725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MAKE IT SIMPLE</a:t>
            </a:r>
            <a:endParaRPr/>
          </a:p>
        </p:txBody>
      </p:sp>
      <p:sp>
        <p:nvSpPr>
          <p:cNvPr id="230" name="Google Shape;230;p51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>
                <a:latin typeface="Lato"/>
                <a:ea typeface="Lato"/>
                <a:cs typeface="Lato"/>
                <a:sym typeface="Lato"/>
              </a:rPr>
              <a:t>Observable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can use extension functions to simplify codes. For example just method here: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Observable.just("a stream of data","hellow","world")</a:t>
            </a:r>
            <a:b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		   .subscribe(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      { Log.d("Messages", it) },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      { Log.e("Messages", it.message.toString()) },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      { Log.d("Messages", "Completed")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51"/>
          <p:cNvSpPr/>
          <p:nvPr/>
        </p:nvSpPr>
        <p:spPr>
          <a:xfrm>
            <a:off x="7004700" y="1881500"/>
            <a:ext cx="1389600" cy="4137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Next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51"/>
          <p:cNvSpPr/>
          <p:nvPr/>
        </p:nvSpPr>
        <p:spPr>
          <a:xfrm>
            <a:off x="6711775" y="3770675"/>
            <a:ext cx="1389600" cy="4137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Complete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51"/>
          <p:cNvSpPr/>
          <p:nvPr/>
        </p:nvSpPr>
        <p:spPr>
          <a:xfrm>
            <a:off x="7209300" y="2921750"/>
            <a:ext cx="1389600" cy="4137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4" name="Google Shape;234;p51"/>
          <p:cNvCxnSpPr>
            <a:endCxn id="231" idx="2"/>
          </p:cNvCxnSpPr>
          <p:nvPr/>
        </p:nvCxnSpPr>
        <p:spPr>
          <a:xfrm rot="10800000" flipH="1">
            <a:off x="5043300" y="2295200"/>
            <a:ext cx="2656200" cy="5439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5" name="Google Shape;235;p51"/>
          <p:cNvCxnSpPr>
            <a:endCxn id="232" idx="1"/>
          </p:cNvCxnSpPr>
          <p:nvPr/>
        </p:nvCxnSpPr>
        <p:spPr>
          <a:xfrm>
            <a:off x="4698175" y="3517925"/>
            <a:ext cx="2013600" cy="4596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6" name="Google Shape;236;p51"/>
          <p:cNvCxnSpPr>
            <a:endCxn id="233" idx="2"/>
          </p:cNvCxnSpPr>
          <p:nvPr/>
        </p:nvCxnSpPr>
        <p:spPr>
          <a:xfrm>
            <a:off x="6023100" y="3261950"/>
            <a:ext cx="1881000" cy="73500"/>
          </a:xfrm>
          <a:prstGeom prst="curvedConnector4">
            <a:avLst>
              <a:gd name="adj1" fmla="val 31531"/>
              <a:gd name="adj2" fmla="val 42398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2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DELAY OBSERVABLE (TIMER)</a:t>
            </a:r>
            <a:endParaRPr/>
          </a:p>
        </p:txBody>
      </p:sp>
      <p:sp>
        <p:nvSpPr>
          <p:cNvPr id="242" name="Google Shape;242;p52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An Observable that emits a particular item after a given delay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Observable.timer(5, TimeUnit.SECONDS)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.subscribeOn(Schedulers.io())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.observeOn(AndroidSchedulers.mainThread())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.subscribe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	Log.d("Messages", "five seconds")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52"/>
          <p:cNvSpPr/>
          <p:nvPr/>
        </p:nvSpPr>
        <p:spPr>
          <a:xfrm>
            <a:off x="6225400" y="3551475"/>
            <a:ext cx="2001900" cy="1081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Similar like timer. The observable emit delayed 5 seconds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4" name="Google Shape;244;p52"/>
          <p:cNvCxnSpPr>
            <a:endCxn id="243" idx="1"/>
          </p:cNvCxnSpPr>
          <p:nvPr/>
        </p:nvCxnSpPr>
        <p:spPr>
          <a:xfrm>
            <a:off x="4442200" y="3284175"/>
            <a:ext cx="1783200" cy="808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3"/>
          <p:cNvSpPr txBox="1">
            <a:spLocks noGrp="1"/>
          </p:cNvSpPr>
          <p:nvPr>
            <p:ph type="title"/>
          </p:nvPr>
        </p:nvSpPr>
        <p:spPr>
          <a:xfrm>
            <a:off x="4019050" y="2526425"/>
            <a:ext cx="4129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</a:t>
            </a:r>
            <a:endParaRPr/>
          </a:p>
        </p:txBody>
      </p:sp>
      <p:sp>
        <p:nvSpPr>
          <p:cNvPr id="250" name="Google Shape;250;p53">
            <a:hlinkClick r:id="rId3" action="ppaction://hlinksldjump"/>
          </p:cNvPr>
          <p:cNvSpPr/>
          <p:nvPr/>
        </p:nvSpPr>
        <p:spPr>
          <a:xfrm>
            <a:off x="7003200" y="3679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1" name="Google Shape;251;p53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137000" y="37427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52" name="Google Shape;252;p5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253" name="Google Shape;253;p53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4" name="Google Shape;254;p53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</a:t>
            </a:r>
            <a:endParaRPr/>
          </a:p>
        </p:txBody>
      </p:sp>
      <p:sp>
        <p:nvSpPr>
          <p:cNvPr id="260" name="Google Shape;260;p54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 notification in its most basic and compact form (also known as collapsed form) displays an icon, a title, and a small amount of content text.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1" name="Google Shape;26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788" y="2549163"/>
            <a:ext cx="5476875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</a:t>
            </a:r>
            <a:endParaRPr/>
          </a:p>
        </p:txBody>
      </p:sp>
      <p:sp>
        <p:nvSpPr>
          <p:cNvPr id="267" name="Google Shape;267;p55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NotificationCompat.Builder is responsible to create notification object that consist of: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 small icon, set by setSmallIcon(). This is the only user-visible content that's required.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 title, set by setContentTitle().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body text, set by setContentText().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notification priority, set by setPriority(). The priority determines how intrusive the notification should be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 - EXAMPLE</a:t>
            </a:r>
            <a:endParaRPr/>
          </a:p>
        </p:txBody>
      </p:sp>
      <p:sp>
        <p:nvSpPr>
          <p:cNvPr id="273" name="Google Shape;273;p56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var builder = NotificationCompat.Builder(this, CHANNEL_ID)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     .setSmallIcon(R.drawable.notification_icon)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     .setContentTitle(textTitle)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     .setContentText(textContent)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     .setPriority(NotificationCompat.PRIORITY_DEFAULT)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Notice that the NotificationCompat.Builder constructor requires that you provide a channel ID. This is required for compatibility with Android 8.0 (API level 26) and higher, but is ignored by older versions.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NOTIFICATION - DISPLAY NOTIFICATION</a:t>
            </a:r>
            <a:endParaRPr/>
          </a:p>
        </p:txBody>
      </p:sp>
      <p:sp>
        <p:nvSpPr>
          <p:cNvPr id="279" name="Google Shape;279;p57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val notificationManager = NotificationManagerCompat.from(context)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notificationManager.notify(1001, notificationBuilder.build())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To make the notification appear, call NotificationManagerCompat.notify(), passing it a </a:t>
            </a:r>
            <a:r>
              <a:rPr lang="en" sz="1800" b="1">
                <a:latin typeface="Lato"/>
                <a:ea typeface="Lato"/>
                <a:cs typeface="Lato"/>
                <a:sym typeface="Lato"/>
              </a:rPr>
              <a:t>unique ID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for the notification and the result of NotificationCompat.Builder.build()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0" name="Google Shape;280;p57"/>
          <p:cNvCxnSpPr/>
          <p:nvPr/>
        </p:nvCxnSpPr>
        <p:spPr>
          <a:xfrm>
            <a:off x="3829800" y="1903775"/>
            <a:ext cx="2371500" cy="77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NOTIFICATION CHANNEL</a:t>
            </a:r>
            <a:endParaRPr/>
          </a:p>
        </p:txBody>
      </p:sp>
      <p:sp>
        <p:nvSpPr>
          <p:cNvPr id="286" name="Google Shape;286;p58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Starting in Android 8.0 (API level 26), all notifications must be assigned to a channel. 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For each channel, you can set the visual and auditory behavior that is applied to all notifications in that channel.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1"/>
          <p:cNvSpPr txBox="1">
            <a:spLocks noGrp="1"/>
          </p:cNvSpPr>
          <p:nvPr>
            <p:ph type="title"/>
          </p:nvPr>
        </p:nvSpPr>
        <p:spPr>
          <a:xfrm>
            <a:off x="4507525" y="2755025"/>
            <a:ext cx="364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</a:t>
            </a:r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ubTitle" idx="1"/>
          </p:nvPr>
        </p:nvSpPr>
        <p:spPr>
          <a:xfrm>
            <a:off x="5152530" y="2755028"/>
            <a:ext cx="2996100" cy="9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41">
            <a:hlinkClick r:id="rId3" action="ppaction://hlinksldjump"/>
          </p:cNvPr>
          <p:cNvSpPr/>
          <p:nvPr/>
        </p:nvSpPr>
        <p:spPr>
          <a:xfrm>
            <a:off x="7003200" y="3679625"/>
            <a:ext cx="1077600" cy="463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p41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137000" y="3742775"/>
            <a:ext cx="810000" cy="3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65" name="Google Shape;165;p4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166" name="Google Shape;166;p41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67" name="Google Shape;167;p41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9"/>
          <p:cNvSpPr txBox="1">
            <a:spLocks noGrp="1"/>
          </p:cNvSpPr>
          <p:nvPr>
            <p:ph type="subTitle" idx="1"/>
          </p:nvPr>
        </p:nvSpPr>
        <p:spPr>
          <a:xfrm>
            <a:off x="6278175" y="2205600"/>
            <a:ext cx="20400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NOTIFICATION</a:t>
            </a:r>
            <a:endParaRPr/>
          </a:p>
        </p:txBody>
      </p:sp>
      <p:sp>
        <p:nvSpPr>
          <p:cNvPr id="292" name="Google Shape;292;p59"/>
          <p:cNvSpPr txBox="1">
            <a:spLocks noGrp="1"/>
          </p:cNvSpPr>
          <p:nvPr>
            <p:ph type="body" idx="2"/>
          </p:nvPr>
        </p:nvSpPr>
        <p:spPr>
          <a:xfrm>
            <a:off x="6278175" y="2649600"/>
            <a:ext cx="24501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goal of the tutorial is to create notification that triggered after 5 seconds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 achieve this, we use RXJave Timer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59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5283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grpSp>
        <p:nvGrpSpPr>
          <p:cNvPr id="294" name="Google Shape;294;p59"/>
          <p:cNvGrpSpPr/>
          <p:nvPr/>
        </p:nvGrpSpPr>
        <p:grpSpPr>
          <a:xfrm>
            <a:off x="3407538" y="1083920"/>
            <a:ext cx="1920098" cy="3807024"/>
            <a:chOff x="3407538" y="1083920"/>
            <a:chExt cx="1920098" cy="3807024"/>
          </a:xfrm>
        </p:grpSpPr>
        <p:pic>
          <p:nvPicPr>
            <p:cNvPr id="295" name="Google Shape;295;p59"/>
            <p:cNvPicPr preferRelativeResize="0"/>
            <p:nvPr/>
          </p:nvPicPr>
          <p:blipFill rotWithShape="1">
            <a:blip r:embed="rId3">
              <a:alphaModFix/>
            </a:blip>
            <a:srcRect l="23362" t="5019" r="43305" b="5350"/>
            <a:stretch/>
          </p:blipFill>
          <p:spPr>
            <a:xfrm>
              <a:off x="3742900" y="2157675"/>
              <a:ext cx="1247400" cy="2239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6" name="Google Shape;296;p59"/>
            <p:cNvSpPr/>
            <p:nvPr/>
          </p:nvSpPr>
          <p:spPr>
            <a:xfrm>
              <a:off x="3407538" y="1083920"/>
              <a:ext cx="1920098" cy="3807024"/>
            </a:xfrm>
            <a:custGeom>
              <a:avLst/>
              <a:gdLst/>
              <a:ahLst/>
              <a:cxnLst/>
              <a:rect l="l" t="t" r="r" b="b"/>
              <a:pathLst>
                <a:path w="43370" h="85981" extrusionOk="0">
                  <a:moveTo>
                    <a:pt x="25827" y="3794"/>
                  </a:moveTo>
                  <a:lnTo>
                    <a:pt x="25827" y="4045"/>
                  </a:lnTo>
                  <a:lnTo>
                    <a:pt x="25845" y="4047"/>
                  </a:lnTo>
                  <a:cubicBezTo>
                    <a:pt x="25856" y="4066"/>
                    <a:pt x="25857" y="4090"/>
                    <a:pt x="25850" y="4111"/>
                  </a:cubicBezTo>
                  <a:lnTo>
                    <a:pt x="17205" y="4129"/>
                  </a:lnTo>
                  <a:lnTo>
                    <a:pt x="17193" y="4382"/>
                  </a:lnTo>
                  <a:lnTo>
                    <a:pt x="17156" y="4111"/>
                  </a:lnTo>
                  <a:cubicBezTo>
                    <a:pt x="17147" y="4092"/>
                    <a:pt x="17148" y="4068"/>
                    <a:pt x="17159" y="4048"/>
                  </a:cubicBezTo>
                  <a:lnTo>
                    <a:pt x="17226" y="4048"/>
                  </a:lnTo>
                  <a:lnTo>
                    <a:pt x="25807" y="4047"/>
                  </a:lnTo>
                  <a:lnTo>
                    <a:pt x="25827" y="3794"/>
                  </a:lnTo>
                  <a:close/>
                  <a:moveTo>
                    <a:pt x="17178" y="3543"/>
                  </a:moveTo>
                  <a:cubicBezTo>
                    <a:pt x="16876" y="3543"/>
                    <a:pt x="16647" y="3775"/>
                    <a:pt x="16647" y="4083"/>
                  </a:cubicBezTo>
                  <a:cubicBezTo>
                    <a:pt x="16647" y="4395"/>
                    <a:pt x="16881" y="4631"/>
                    <a:pt x="17223" y="4631"/>
                  </a:cubicBezTo>
                  <a:lnTo>
                    <a:pt x="17227" y="4631"/>
                  </a:lnTo>
                  <a:lnTo>
                    <a:pt x="25757" y="4630"/>
                  </a:lnTo>
                  <a:cubicBezTo>
                    <a:pt x="25765" y="4631"/>
                    <a:pt x="25805" y="4633"/>
                    <a:pt x="25812" y="4633"/>
                  </a:cubicBezTo>
                  <a:cubicBezTo>
                    <a:pt x="26122" y="4633"/>
                    <a:pt x="26357" y="4397"/>
                    <a:pt x="26357" y="4083"/>
                  </a:cubicBezTo>
                  <a:cubicBezTo>
                    <a:pt x="26357" y="3775"/>
                    <a:pt x="26129" y="3543"/>
                    <a:pt x="25827" y="3543"/>
                  </a:cubicBezTo>
                  <a:lnTo>
                    <a:pt x="17256" y="3549"/>
                  </a:lnTo>
                  <a:cubicBezTo>
                    <a:pt x="17245" y="3547"/>
                    <a:pt x="17187" y="3543"/>
                    <a:pt x="17178" y="3543"/>
                  </a:cubicBezTo>
                  <a:close/>
                  <a:moveTo>
                    <a:pt x="41722" y="7196"/>
                  </a:moveTo>
                  <a:lnTo>
                    <a:pt x="41722" y="78527"/>
                  </a:lnTo>
                  <a:lnTo>
                    <a:pt x="1739" y="78527"/>
                  </a:lnTo>
                  <a:lnTo>
                    <a:pt x="1739" y="7196"/>
                  </a:lnTo>
                  <a:close/>
                  <a:moveTo>
                    <a:pt x="1488" y="6694"/>
                  </a:moveTo>
                  <a:cubicBezTo>
                    <a:pt x="1349" y="6694"/>
                    <a:pt x="1237" y="6806"/>
                    <a:pt x="1237" y="6945"/>
                  </a:cubicBezTo>
                  <a:lnTo>
                    <a:pt x="1237" y="78778"/>
                  </a:lnTo>
                  <a:cubicBezTo>
                    <a:pt x="1237" y="78917"/>
                    <a:pt x="1349" y="79029"/>
                    <a:pt x="1488" y="79029"/>
                  </a:cubicBezTo>
                  <a:lnTo>
                    <a:pt x="41972" y="79029"/>
                  </a:lnTo>
                  <a:cubicBezTo>
                    <a:pt x="42111" y="79029"/>
                    <a:pt x="42223" y="78917"/>
                    <a:pt x="42223" y="78778"/>
                  </a:cubicBezTo>
                  <a:lnTo>
                    <a:pt x="42223" y="6945"/>
                  </a:lnTo>
                  <a:cubicBezTo>
                    <a:pt x="42223" y="6806"/>
                    <a:pt x="42111" y="6694"/>
                    <a:pt x="41972" y="6694"/>
                  </a:cubicBezTo>
                  <a:close/>
                  <a:moveTo>
                    <a:pt x="7894" y="81457"/>
                  </a:moveTo>
                  <a:cubicBezTo>
                    <a:pt x="7754" y="81457"/>
                    <a:pt x="7642" y="81569"/>
                    <a:pt x="7642" y="81708"/>
                  </a:cubicBezTo>
                  <a:lnTo>
                    <a:pt x="7642" y="81926"/>
                  </a:lnTo>
                  <a:cubicBezTo>
                    <a:pt x="7642" y="82065"/>
                    <a:pt x="7754" y="82177"/>
                    <a:pt x="7894" y="82177"/>
                  </a:cubicBezTo>
                  <a:lnTo>
                    <a:pt x="9495" y="82177"/>
                  </a:lnTo>
                  <a:cubicBezTo>
                    <a:pt x="9625" y="82177"/>
                    <a:pt x="9734" y="82077"/>
                    <a:pt x="9744" y="81947"/>
                  </a:cubicBezTo>
                  <a:lnTo>
                    <a:pt x="9764" y="81729"/>
                  </a:lnTo>
                  <a:cubicBezTo>
                    <a:pt x="9776" y="81582"/>
                    <a:pt x="9660" y="81457"/>
                    <a:pt x="9512" y="81457"/>
                  </a:cubicBezTo>
                  <a:close/>
                  <a:moveTo>
                    <a:pt x="22144" y="81995"/>
                  </a:moveTo>
                  <a:lnTo>
                    <a:pt x="22144" y="82911"/>
                  </a:lnTo>
                  <a:lnTo>
                    <a:pt x="21208" y="82911"/>
                  </a:lnTo>
                  <a:lnTo>
                    <a:pt x="21208" y="81995"/>
                  </a:lnTo>
                  <a:close/>
                  <a:moveTo>
                    <a:pt x="33797" y="83129"/>
                  </a:moveTo>
                  <a:cubicBezTo>
                    <a:pt x="33798" y="83130"/>
                    <a:pt x="33798" y="83130"/>
                    <a:pt x="33798" y="83131"/>
                  </a:cubicBezTo>
                  <a:lnTo>
                    <a:pt x="33797" y="83129"/>
                  </a:lnTo>
                  <a:close/>
                  <a:moveTo>
                    <a:pt x="21046" y="81493"/>
                  </a:moveTo>
                  <a:cubicBezTo>
                    <a:pt x="20857" y="81493"/>
                    <a:pt x="20705" y="81646"/>
                    <a:pt x="20706" y="81835"/>
                  </a:cubicBezTo>
                  <a:lnTo>
                    <a:pt x="20706" y="83091"/>
                  </a:lnTo>
                  <a:cubicBezTo>
                    <a:pt x="20706" y="83268"/>
                    <a:pt x="20860" y="83413"/>
                    <a:pt x="21048" y="83413"/>
                  </a:cubicBezTo>
                  <a:lnTo>
                    <a:pt x="22304" y="83413"/>
                  </a:lnTo>
                  <a:lnTo>
                    <a:pt x="22304" y="83415"/>
                  </a:lnTo>
                  <a:cubicBezTo>
                    <a:pt x="22492" y="83415"/>
                    <a:pt x="22645" y="83268"/>
                    <a:pt x="22646" y="83091"/>
                  </a:cubicBezTo>
                  <a:lnTo>
                    <a:pt x="22646" y="81835"/>
                  </a:lnTo>
                  <a:cubicBezTo>
                    <a:pt x="22646" y="81647"/>
                    <a:pt x="22500" y="81493"/>
                    <a:pt x="22322" y="81493"/>
                  </a:cubicBezTo>
                  <a:lnTo>
                    <a:pt x="21048" y="81493"/>
                  </a:lnTo>
                  <a:cubicBezTo>
                    <a:pt x="21047" y="81493"/>
                    <a:pt x="21047" y="81493"/>
                    <a:pt x="21046" y="81493"/>
                  </a:cubicBezTo>
                  <a:close/>
                  <a:moveTo>
                    <a:pt x="33684" y="81407"/>
                  </a:moveTo>
                  <a:cubicBezTo>
                    <a:pt x="33624" y="81407"/>
                    <a:pt x="33563" y="81420"/>
                    <a:pt x="33508" y="81446"/>
                  </a:cubicBezTo>
                  <a:cubicBezTo>
                    <a:pt x="33483" y="81458"/>
                    <a:pt x="33460" y="81476"/>
                    <a:pt x="33441" y="81496"/>
                  </a:cubicBezTo>
                  <a:lnTo>
                    <a:pt x="32861" y="82093"/>
                  </a:lnTo>
                  <a:cubicBezTo>
                    <a:pt x="32755" y="82198"/>
                    <a:pt x="32695" y="82342"/>
                    <a:pt x="32696" y="82490"/>
                  </a:cubicBezTo>
                  <a:cubicBezTo>
                    <a:pt x="32696" y="82668"/>
                    <a:pt x="32777" y="82796"/>
                    <a:pt x="32861" y="82904"/>
                  </a:cubicBezTo>
                  <a:lnTo>
                    <a:pt x="33442" y="83485"/>
                  </a:lnTo>
                  <a:cubicBezTo>
                    <a:pt x="33505" y="83551"/>
                    <a:pt x="33593" y="83587"/>
                    <a:pt x="33683" y="83587"/>
                  </a:cubicBezTo>
                  <a:lnTo>
                    <a:pt x="33683" y="83587"/>
                  </a:lnTo>
                  <a:cubicBezTo>
                    <a:pt x="33987" y="83585"/>
                    <a:pt x="34139" y="83219"/>
                    <a:pt x="33924" y="83004"/>
                  </a:cubicBezTo>
                  <a:lnTo>
                    <a:pt x="33411" y="82490"/>
                  </a:lnTo>
                  <a:lnTo>
                    <a:pt x="33925" y="81975"/>
                  </a:lnTo>
                  <a:cubicBezTo>
                    <a:pt x="34060" y="81842"/>
                    <a:pt x="34060" y="81626"/>
                    <a:pt x="33925" y="81493"/>
                  </a:cubicBezTo>
                  <a:cubicBezTo>
                    <a:pt x="33906" y="81475"/>
                    <a:pt x="33883" y="81458"/>
                    <a:pt x="33859" y="81446"/>
                  </a:cubicBezTo>
                  <a:cubicBezTo>
                    <a:pt x="33804" y="81420"/>
                    <a:pt x="33744" y="81407"/>
                    <a:pt x="33684" y="81407"/>
                  </a:cubicBezTo>
                  <a:close/>
                  <a:moveTo>
                    <a:pt x="33683" y="83587"/>
                  </a:moveTo>
                  <a:cubicBezTo>
                    <a:pt x="33683" y="83587"/>
                    <a:pt x="33683" y="83587"/>
                    <a:pt x="33683" y="83587"/>
                  </a:cubicBezTo>
                  <a:lnTo>
                    <a:pt x="33684" y="83587"/>
                  </a:lnTo>
                  <a:cubicBezTo>
                    <a:pt x="33684" y="83587"/>
                    <a:pt x="33684" y="83587"/>
                    <a:pt x="33683" y="83587"/>
                  </a:cubicBezTo>
                  <a:close/>
                  <a:moveTo>
                    <a:pt x="36715" y="501"/>
                  </a:moveTo>
                  <a:cubicBezTo>
                    <a:pt x="40106" y="501"/>
                    <a:pt x="42867" y="3262"/>
                    <a:pt x="42867" y="6654"/>
                  </a:cubicBezTo>
                  <a:lnTo>
                    <a:pt x="42867" y="79324"/>
                  </a:lnTo>
                  <a:cubicBezTo>
                    <a:pt x="42867" y="82717"/>
                    <a:pt x="40106" y="85476"/>
                    <a:pt x="36715" y="85476"/>
                  </a:cubicBezTo>
                  <a:lnTo>
                    <a:pt x="6656" y="85476"/>
                  </a:lnTo>
                  <a:cubicBezTo>
                    <a:pt x="3262" y="85476"/>
                    <a:pt x="503" y="82717"/>
                    <a:pt x="503" y="79324"/>
                  </a:cubicBezTo>
                  <a:lnTo>
                    <a:pt x="503" y="6654"/>
                  </a:lnTo>
                  <a:cubicBezTo>
                    <a:pt x="503" y="3262"/>
                    <a:pt x="3262" y="501"/>
                    <a:pt x="6656" y="501"/>
                  </a:cubicBezTo>
                  <a:close/>
                  <a:moveTo>
                    <a:pt x="6656" y="0"/>
                  </a:moveTo>
                  <a:cubicBezTo>
                    <a:pt x="2986" y="0"/>
                    <a:pt x="1" y="2985"/>
                    <a:pt x="1" y="6655"/>
                  </a:cubicBezTo>
                  <a:lnTo>
                    <a:pt x="1" y="79324"/>
                  </a:lnTo>
                  <a:cubicBezTo>
                    <a:pt x="1" y="82995"/>
                    <a:pt x="2986" y="85980"/>
                    <a:pt x="6656" y="85980"/>
                  </a:cubicBezTo>
                  <a:lnTo>
                    <a:pt x="36715" y="85980"/>
                  </a:lnTo>
                  <a:cubicBezTo>
                    <a:pt x="40383" y="85980"/>
                    <a:pt x="43370" y="82993"/>
                    <a:pt x="43370" y="79324"/>
                  </a:cubicBezTo>
                  <a:lnTo>
                    <a:pt x="43370" y="6655"/>
                  </a:lnTo>
                  <a:cubicBezTo>
                    <a:pt x="43370" y="2985"/>
                    <a:pt x="40384" y="0"/>
                    <a:pt x="36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59">
            <a:hlinkClick r:id="" action="ppaction://noaction"/>
          </p:cNvPr>
          <p:cNvSpPr/>
          <p:nvPr/>
        </p:nvSpPr>
        <p:spPr>
          <a:xfrm>
            <a:off x="817800" y="2366850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298" name="Google Shape;298;p59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2362500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RX Java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299" name="Google Shape;299;p59">
            <a:hlinkClick r:id="" action="ppaction://noaction"/>
          </p:cNvPr>
          <p:cNvSpPr/>
          <p:nvPr/>
        </p:nvSpPr>
        <p:spPr>
          <a:xfrm>
            <a:off x="817800" y="3044025"/>
            <a:ext cx="1639200" cy="463800"/>
          </a:xfrm>
          <a:prstGeom prst="rect">
            <a:avLst/>
          </a:prstGeom>
          <a:solidFill>
            <a:srgbClr val="FFFFFF">
              <a:alpha val="26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00" name="Google Shape;300;p59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1028092" y="3039675"/>
            <a:ext cx="1218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"/>
                <a:ea typeface="Advent Pro"/>
                <a:cs typeface="Advent Pro"/>
                <a:sym typeface="Advent Pro"/>
              </a:rPr>
              <a:t>Notification</a:t>
            </a:r>
            <a:endParaRPr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301" name="Google Shape;301;p5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02" name="Google Shape;302;p59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3" name="Google Shape;303;p59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4" name="Google Shape;30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9150" y="1414750"/>
            <a:ext cx="1766850" cy="3181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0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2964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SHOW NOTIFICATION FUNCTION</a:t>
            </a:r>
            <a:endParaRPr/>
          </a:p>
        </p:txBody>
      </p:sp>
      <p:sp>
        <p:nvSpPr>
          <p:cNvPr id="310" name="Google Shape;310;p60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75303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Notification requires a context object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Therefore we create a function in MainActivity (that hold the context), and because Main Activity is the central part of MVVM architecture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However, to make this function callable in all fragment or activities, we should put the function inside a companion object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11" name="Google Shape;311;p6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12" name="Google Shape;312;p60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13" name="Google Shape;313;p60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60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15" name="Google Shape;315;p6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1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ACTIVITY</a:t>
            </a:r>
            <a:endParaRPr/>
          </a:p>
        </p:txBody>
      </p:sp>
      <p:sp>
        <p:nvSpPr>
          <p:cNvPr id="321" name="Google Shape;321;p61"/>
          <p:cNvSpPr txBox="1">
            <a:spLocks noGrp="1"/>
          </p:cNvSpPr>
          <p:nvPr>
            <p:ph type="body" idx="1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MainActivity : AppCompatActivity()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init {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instance = this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}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companion object {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private var instance:MainActivity ?= null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 . 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22" name="Google Shape;322;p6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23" name="Google Shape;323;p61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24" name="Google Shape;324;p61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61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6" name="Google Shape;326;p6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27" name="Google Shape;327;p61"/>
          <p:cNvSpPr/>
          <p:nvPr/>
        </p:nvSpPr>
        <p:spPr>
          <a:xfrm>
            <a:off x="6526000" y="1195850"/>
            <a:ext cx="2001900" cy="1081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a workaround solution to get access of context object within activity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8" name="Google Shape;328;p61"/>
          <p:cNvCxnSpPr>
            <a:endCxn id="327" idx="1"/>
          </p:cNvCxnSpPr>
          <p:nvPr/>
        </p:nvCxnSpPr>
        <p:spPr>
          <a:xfrm rot="10800000" flipH="1">
            <a:off x="3462400" y="1736750"/>
            <a:ext cx="3063600" cy="5901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2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MAIN ACTIVITY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4" name="Google Shape;334;p62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companion object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private var instance:MainActivity ?= null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fun showNotification(title:String, content:String, icon:Int)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val channelId = "${instance?.packageName}-${instance?.getString(R.string.app_name)}"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35" name="Google Shape;335;p6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36" name="Google Shape;336;p62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7" name="Google Shape;337;p62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62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9" name="Google Shape;339;p6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40" name="Google Shape;340;p62"/>
          <p:cNvSpPr/>
          <p:nvPr/>
        </p:nvSpPr>
        <p:spPr>
          <a:xfrm>
            <a:off x="6236550" y="3711925"/>
            <a:ext cx="2001900" cy="10818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Channel ID is unique string that use as identifier notification to current app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1" name="Google Shape;341;p62"/>
          <p:cNvCxnSpPr>
            <a:endCxn id="340" idx="1"/>
          </p:cNvCxnSpPr>
          <p:nvPr/>
        </p:nvCxnSpPr>
        <p:spPr>
          <a:xfrm>
            <a:off x="4007850" y="3261925"/>
            <a:ext cx="2228700" cy="9909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3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MAIN ACTIVITY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" name="Google Shape;347;p63"/>
          <p:cNvSpPr txBox="1">
            <a:spLocks noGrp="1"/>
          </p:cNvSpPr>
          <p:nvPr>
            <p:ph type="body" idx="4294967295"/>
          </p:nvPr>
        </p:nvSpPr>
        <p:spPr>
          <a:xfrm>
            <a:off x="817800" y="1312838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fun showNotification(title:String, content:String, icon:Int)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val channelId = "${instance?.packageName}-${instance?.getString(R.string.app_name)}"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val notificationBuilder = NotificationCompat.Builder(instance!!.applicationContext, channelId).apply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setSmallIcon(icon)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setContentTitle(title)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setContentText(content)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setStyle(NotificationCompat.BigTextStyle())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priority = NotificationCompat.PRIORITY_DEFAULT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setAutoCancel(true)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48" name="Google Shape;348;p6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49" name="Google Shape;349;p63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0" name="Google Shape;350;p63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63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2" name="Google Shape;352;p63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53" name="Google Shape;353;p63"/>
          <p:cNvSpPr/>
          <p:nvPr/>
        </p:nvSpPr>
        <p:spPr>
          <a:xfrm>
            <a:off x="7102350" y="3322275"/>
            <a:ext cx="1681200" cy="5856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Notification Builder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63"/>
          <p:cNvSpPr/>
          <p:nvPr/>
        </p:nvSpPr>
        <p:spPr>
          <a:xfrm>
            <a:off x="196350" y="3322275"/>
            <a:ext cx="11508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Channel ID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5" name="Google Shape;355;p63"/>
          <p:cNvCxnSpPr>
            <a:stCxn id="354" idx="0"/>
          </p:cNvCxnSpPr>
          <p:nvPr/>
        </p:nvCxnSpPr>
        <p:spPr>
          <a:xfrm rot="-5400000">
            <a:off x="884550" y="2904375"/>
            <a:ext cx="305100" cy="530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4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MAIN ACTIVITY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64"/>
          <p:cNvSpPr txBox="1">
            <a:spLocks noGrp="1"/>
          </p:cNvSpPr>
          <p:nvPr>
            <p:ph type="body" idx="4294967295"/>
          </p:nvPr>
        </p:nvSpPr>
        <p:spPr>
          <a:xfrm>
            <a:off x="817800" y="1770038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fun showNotification(title:String, content:String, icon:Int)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val channelId = . . .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val notificationBuilder = . . .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val notificationManager = NotificationManagerCompat.from(instance!!.applicationContext.applicationContext!!)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notificationManager.notify(1001, notificationBuilder.build())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62" name="Google Shape;362;p64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63" name="Google Shape;363;p64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4" name="Google Shape;364;p64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64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6" name="Google Shape;366;p64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67" name="Google Shape;367;p64"/>
          <p:cNvSpPr/>
          <p:nvPr/>
        </p:nvSpPr>
        <p:spPr>
          <a:xfrm>
            <a:off x="7040550" y="2331450"/>
            <a:ext cx="1681200" cy="5856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Access context object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8" name="Google Shape;368;p64"/>
          <p:cNvCxnSpPr>
            <a:endCxn id="367" idx="1"/>
          </p:cNvCxnSpPr>
          <p:nvPr/>
        </p:nvCxnSpPr>
        <p:spPr>
          <a:xfrm rot="10800000" flipH="1">
            <a:off x="5355150" y="2624250"/>
            <a:ext cx="1685400" cy="626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5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5305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CREATE NOTIFICATION CHANNEL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4" name="Google Shape;374;p65"/>
          <p:cNvSpPr txBox="1">
            <a:spLocks noGrp="1"/>
          </p:cNvSpPr>
          <p:nvPr>
            <p:ph type="body" idx="4294967295"/>
          </p:nvPr>
        </p:nvSpPr>
        <p:spPr>
          <a:xfrm>
            <a:off x="817800" y="1770050"/>
            <a:ext cx="80331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your Util.kt, add following function</a:t>
            </a:r>
            <a:b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fun createNotificationChannel(context: Context, importance: Int, showBadge: </a:t>
            </a:r>
            <a:b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						  Boolean, name: String, description: String)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if (Build.VERSION.SDK_INT &gt;= Build.VERSION_CODES.O)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75" name="Google Shape;375;p65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76" name="Google Shape;376;p65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77" name="Google Shape;377;p65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65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9" name="Google Shape;379;p6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380" name="Google Shape;380;p65"/>
          <p:cNvSpPr/>
          <p:nvPr/>
        </p:nvSpPr>
        <p:spPr>
          <a:xfrm>
            <a:off x="4301825" y="3767625"/>
            <a:ext cx="2567400" cy="10086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check current platform if greater than Android Oreo than we need notification channel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1" name="Google Shape;381;p65"/>
          <p:cNvCxnSpPr>
            <a:endCxn id="380" idx="0"/>
          </p:cNvCxnSpPr>
          <p:nvPr/>
        </p:nvCxnSpPr>
        <p:spPr>
          <a:xfrm flipH="1">
            <a:off x="5585525" y="3273225"/>
            <a:ext cx="459600" cy="494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6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5305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CREATE NOTIFICATION CHANNEL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7" name="Google Shape;387;p66"/>
          <p:cNvSpPr txBox="1">
            <a:spLocks noGrp="1"/>
          </p:cNvSpPr>
          <p:nvPr>
            <p:ph type="body" idx="4294967295"/>
          </p:nvPr>
        </p:nvSpPr>
        <p:spPr>
          <a:xfrm>
            <a:off x="817800" y="1770050"/>
            <a:ext cx="7659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if (Build.VERSION.SDK_INT &gt;= Build.VERSION_CODES.O)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val channelId = "${context.packageName}-$name"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val channel = NotificationChannel(channelId, name, importance)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channel.description = description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channel.setShowBadge(showBadge)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val notificationManager = </a:t>
            </a:r>
            <a:b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		context.getSystemService(NotificationManager::class.java)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notificationManager.createNotificationChannel(channel)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88" name="Google Shape;388;p66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389" name="Google Shape;389;p66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90" name="Google Shape;390;p66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66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92" name="Google Shape;392;p66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7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53055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CALL THE NOTIFICATION CHANNEL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8" name="Google Shape;398;p67"/>
          <p:cNvSpPr txBox="1">
            <a:spLocks noGrp="1"/>
          </p:cNvSpPr>
          <p:nvPr>
            <p:ph type="body" idx="4294967295"/>
          </p:nvPr>
        </p:nvSpPr>
        <p:spPr>
          <a:xfrm>
            <a:off x="817800" y="1770050"/>
            <a:ext cx="80331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call the notification channel method in Main Activity onCreate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createNotificationChannel(this,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NotificationManagerCompat.IMPORTANCE_DEFAULT, false,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getString(R.string.app_name), "App notification channel.")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99" name="Google Shape;399;p67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00" name="Google Shape;400;p67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01" name="Google Shape;401;p67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67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3" name="Google Shape;403;p67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8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CALL THE NOTIFICATION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68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Now open the fragment_student_detail.xml, and add the create notification button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Style -&gt; @style/Widget.MaterialComponents.Button.TextButton</a:t>
            </a:r>
            <a:b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 = -&gt; btnNotif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0" name="Google Shape;410;p68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11" name="Google Shape;411;p68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12" name="Google Shape;412;p68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3" name="Google Shape;413;p68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14" name="Google Shape;414;p68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415" name="Google Shape;41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7695" y="3076795"/>
            <a:ext cx="2727051" cy="18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</a:t>
            </a:r>
            <a:endParaRPr/>
          </a:p>
        </p:txBody>
      </p:sp>
      <p:sp>
        <p:nvSpPr>
          <p:cNvPr id="173" name="Google Shape;173;p42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 Java is huge topic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(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see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id-ID" sz="1800" dirty="0">
                <a:latin typeface="Lato"/>
                <a:ea typeface="Lato"/>
                <a:cs typeface="Lato"/>
                <a:sym typeface="Lato"/>
                <a:hlinkClick r:id="rId3"/>
              </a:rPr>
              <a:t>https://reactivex.io/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)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 Java is third party library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 Java is reactive asynchronous programming paradigm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Reactive programming is a programming paradigm oriented around data flows and the propagation of change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(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more reading: </a:t>
            </a:r>
            <a:r>
              <a:rPr lang="en-US" sz="1800" dirty="0">
                <a:latin typeface="Lato"/>
                <a:ea typeface="Lato"/>
                <a:cs typeface="Lato"/>
                <a:sym typeface="Lato"/>
                <a:hlinkClick r:id="rId4"/>
              </a:rPr>
              <a:t>https://www.techtarget.com/searchapparchitecture/definition/reactive-programming</a:t>
            </a: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) 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Asynchronous means a program wait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in an indeterminate amount of time for the response. Ex: API calls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The goal of RXJava is to improve User Experiences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9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LISTENER - RX JAVA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1" name="Google Shape;421;p69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following listener within the studendLD.observe function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var student = it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2" name="Google Shape;422;p69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23" name="Google Shape;423;p69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24" name="Google Shape;424;p69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69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26" name="Google Shape;426;p69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427" name="Google Shape;427;p69"/>
          <p:cNvSpPr/>
          <p:nvPr/>
        </p:nvSpPr>
        <p:spPr>
          <a:xfrm>
            <a:off x="2309000" y="2810175"/>
            <a:ext cx="2241300" cy="752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refer to student object from LiveModel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28" name="Google Shape;428;p69"/>
          <p:cNvCxnSpPr>
            <a:endCxn id="427" idx="0"/>
          </p:cNvCxnSpPr>
          <p:nvPr/>
        </p:nvCxnSpPr>
        <p:spPr>
          <a:xfrm>
            <a:off x="2427050" y="2215575"/>
            <a:ext cx="1002600" cy="594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0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LISTENER - RX JAVA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70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var student = it</a:t>
            </a:r>
            <a:b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btnNotif.setOnClickListener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Observable.timer(5, TimeUnit.SECONDS)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.subscribeOn(Schedulers.io())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.observeOn(AndroidSchedulers.mainThread())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.subscribe {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   Log.d("Messages", "five seconds")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MainActivity.showNotification(student.name.toString(),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"A new notification created", 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R.drawable.circle)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   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70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36" name="Google Shape;436;p70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37" name="Google Shape;437;p70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70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9" name="Google Shape;439;p7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440" name="Google Shape;440;p70"/>
          <p:cNvSpPr/>
          <p:nvPr/>
        </p:nvSpPr>
        <p:spPr>
          <a:xfrm>
            <a:off x="6161050" y="4246350"/>
            <a:ext cx="2241300" cy="752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You may use whatever drawable icon you have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70"/>
          <p:cNvCxnSpPr>
            <a:endCxn id="440" idx="1"/>
          </p:cNvCxnSpPr>
          <p:nvPr/>
        </p:nvCxnSpPr>
        <p:spPr>
          <a:xfrm>
            <a:off x="4575550" y="4453350"/>
            <a:ext cx="1585500" cy="169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2" name="Google Shape;442;p70"/>
          <p:cNvSpPr/>
          <p:nvPr/>
        </p:nvSpPr>
        <p:spPr>
          <a:xfrm>
            <a:off x="6357975" y="1827000"/>
            <a:ext cx="2241300" cy="7524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Student name taken from Student object live data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3" name="Google Shape;443;p70"/>
          <p:cNvCxnSpPr>
            <a:stCxn id="442" idx="2"/>
          </p:cNvCxnSpPr>
          <p:nvPr/>
        </p:nvCxnSpPr>
        <p:spPr>
          <a:xfrm rot="5400000">
            <a:off x="6487425" y="2604900"/>
            <a:ext cx="1016700" cy="965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1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OUTPUT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9" name="Google Shape;449;p71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Click the button, and wait 5 seconds to see the notification appear.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50" name="Google Shape;450;p71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51" name="Google Shape;451;p71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52" name="Google Shape;452;p71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71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54" name="Google Shape;454;p7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455" name="Google Shape;455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9300" y="2326998"/>
            <a:ext cx="1381325" cy="2460251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71"/>
          <p:cNvSpPr/>
          <p:nvPr/>
        </p:nvSpPr>
        <p:spPr>
          <a:xfrm>
            <a:off x="1110150" y="2052584"/>
            <a:ext cx="1506125" cy="2986229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7" name="Google Shape;457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0150" y="2300075"/>
            <a:ext cx="1506125" cy="2487174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71"/>
          <p:cNvSpPr/>
          <p:nvPr/>
        </p:nvSpPr>
        <p:spPr>
          <a:xfrm>
            <a:off x="3678425" y="2063959"/>
            <a:ext cx="1506132" cy="2986335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9" name="Google Shape;459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50150" y="2349925"/>
            <a:ext cx="1381325" cy="2487175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71"/>
          <p:cNvSpPr/>
          <p:nvPr/>
        </p:nvSpPr>
        <p:spPr>
          <a:xfrm>
            <a:off x="6191025" y="2063959"/>
            <a:ext cx="1506132" cy="2986335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1" name="Google Shape;461;p71"/>
          <p:cNvCxnSpPr>
            <a:stCxn id="455" idx="3"/>
            <a:endCxn id="457" idx="1"/>
          </p:cNvCxnSpPr>
          <p:nvPr/>
        </p:nvCxnSpPr>
        <p:spPr>
          <a:xfrm rot="10800000" flipH="1">
            <a:off x="2560625" y="3543624"/>
            <a:ext cx="1119600" cy="13500"/>
          </a:xfrm>
          <a:prstGeom prst="curved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" name="Google Shape;462;p71"/>
          <p:cNvCxnSpPr>
            <a:endCxn id="459" idx="1"/>
          </p:cNvCxnSpPr>
          <p:nvPr/>
        </p:nvCxnSpPr>
        <p:spPr>
          <a:xfrm rot="10800000" flipH="1">
            <a:off x="4208350" y="3593513"/>
            <a:ext cx="2041800" cy="7965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2"/>
          <p:cNvSpPr txBox="1">
            <a:spLocks noGrp="1"/>
          </p:cNvSpPr>
          <p:nvPr>
            <p:ph type="title" idx="4294967295"/>
          </p:nvPr>
        </p:nvSpPr>
        <p:spPr>
          <a:xfrm>
            <a:off x="817800" y="444350"/>
            <a:ext cx="39552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SELF STUDY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8" name="Google Shape;468;p72"/>
          <p:cNvSpPr txBox="1">
            <a:spLocks noGrp="1"/>
          </p:cNvSpPr>
          <p:nvPr>
            <p:ph type="body" idx="4294967295"/>
          </p:nvPr>
        </p:nvSpPr>
        <p:spPr>
          <a:xfrm>
            <a:off x="817800" y="1562350"/>
            <a:ext cx="7365000" cy="23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Explore other RXJava function like flowable, single, maybe, disposable, and others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Explore the advanced notifications that include broadcast service, pending intent, styling the notification, and so 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69" name="Google Shape;469;p72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70" name="Google Shape;470;p72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71" name="Google Shape;471;p72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72">
            <a:hlinkClick r:id="rId3" action="ppaction://hlinksldjump"/>
          </p:cNvPr>
          <p:cNvSpPr/>
          <p:nvPr/>
        </p:nvSpPr>
        <p:spPr>
          <a:xfrm>
            <a:off x="7537950" y="186275"/>
            <a:ext cx="810000" cy="3729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3" name="Google Shape;473;p7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600647" y="139450"/>
            <a:ext cx="6846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Back</a:t>
            </a:r>
            <a:endParaRPr sz="160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3"/>
          <p:cNvSpPr txBox="1">
            <a:spLocks noGrp="1"/>
          </p:cNvSpPr>
          <p:nvPr>
            <p:ph type="ctrTitle"/>
          </p:nvPr>
        </p:nvSpPr>
        <p:spPr>
          <a:xfrm>
            <a:off x="718200" y="646725"/>
            <a:ext cx="35727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79" name="Google Shape;479;p73"/>
          <p:cNvSpPr txBox="1">
            <a:spLocks noGrp="1"/>
          </p:cNvSpPr>
          <p:nvPr>
            <p:ph type="subTitle" idx="1"/>
          </p:nvPr>
        </p:nvSpPr>
        <p:spPr>
          <a:xfrm>
            <a:off x="718200" y="1340825"/>
            <a:ext cx="32934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Do you have any questions?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andre@staff.ubaya.ac.id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73"/>
          <p:cNvSpPr txBox="1"/>
          <p:nvPr/>
        </p:nvSpPr>
        <p:spPr>
          <a:xfrm>
            <a:off x="718200" y="4114950"/>
            <a:ext cx="38538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rPr>
              <a:t>Please keep this slide for attribution.</a:t>
            </a:r>
            <a:endParaRPr sz="1000">
              <a:solidFill>
                <a:schemeClr val="lt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81" name="Google Shape;481;p73"/>
          <p:cNvSpPr/>
          <p:nvPr/>
        </p:nvSpPr>
        <p:spPr>
          <a:xfrm>
            <a:off x="804377" y="2537925"/>
            <a:ext cx="266070" cy="266337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2" name="Google Shape;482;p73"/>
          <p:cNvGrpSpPr/>
          <p:nvPr/>
        </p:nvGrpSpPr>
        <p:grpSpPr>
          <a:xfrm>
            <a:off x="1150359" y="2538025"/>
            <a:ext cx="266359" cy="266065"/>
            <a:chOff x="3303268" y="3817349"/>
            <a:chExt cx="346056" cy="345674"/>
          </a:xfrm>
        </p:grpSpPr>
        <p:sp>
          <p:nvSpPr>
            <p:cNvPr id="483" name="Google Shape;483;p73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3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3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3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73"/>
          <p:cNvGrpSpPr/>
          <p:nvPr/>
        </p:nvGrpSpPr>
        <p:grpSpPr>
          <a:xfrm>
            <a:off x="1496024" y="2538025"/>
            <a:ext cx="266359" cy="266065"/>
            <a:chOff x="3752358" y="3817349"/>
            <a:chExt cx="346056" cy="345674"/>
          </a:xfrm>
        </p:grpSpPr>
        <p:sp>
          <p:nvSpPr>
            <p:cNvPr id="488" name="Google Shape;488;p73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3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3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3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73"/>
          <p:cNvGrpSpPr/>
          <p:nvPr/>
        </p:nvGrpSpPr>
        <p:grpSpPr>
          <a:xfrm>
            <a:off x="8476825" y="183200"/>
            <a:ext cx="432300" cy="372900"/>
            <a:chOff x="8476825" y="183200"/>
            <a:chExt cx="432300" cy="372900"/>
          </a:xfrm>
        </p:grpSpPr>
        <p:sp>
          <p:nvSpPr>
            <p:cNvPr id="493" name="Google Shape;493;p73">
              <a:hlinkClick r:id="" action="ppaction://noaction"/>
            </p:cNvPr>
            <p:cNvSpPr/>
            <p:nvPr/>
          </p:nvSpPr>
          <p:spPr>
            <a:xfrm>
              <a:off x="8476825" y="183200"/>
              <a:ext cx="432300" cy="372900"/>
            </a:xfrm>
            <a:prstGeom prst="rect">
              <a:avLst/>
            </a:prstGeom>
            <a:solidFill>
              <a:srgbClr val="FFFFFF">
                <a:alpha val="37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494" name="Google Shape;494;p73">
              <a:hlinkClick r:id="" action="ppaction://noaction"/>
            </p:cNvPr>
            <p:cNvSpPr/>
            <p:nvPr/>
          </p:nvSpPr>
          <p:spPr>
            <a:xfrm>
              <a:off x="8559842" y="246862"/>
              <a:ext cx="266207" cy="245442"/>
            </a:xfrm>
            <a:custGeom>
              <a:avLst/>
              <a:gdLst/>
              <a:ahLst/>
              <a:cxnLst/>
              <a:rect l="l" t="t" r="r" b="b"/>
              <a:pathLst>
                <a:path w="11217" h="10342" extrusionOk="0">
                  <a:moveTo>
                    <a:pt x="3394" y="1186"/>
                  </a:moveTo>
                  <a:lnTo>
                    <a:pt x="3394" y="1507"/>
                  </a:lnTo>
                  <a:lnTo>
                    <a:pt x="1668" y="1507"/>
                  </a:lnTo>
                  <a:lnTo>
                    <a:pt x="1668" y="1186"/>
                  </a:lnTo>
                  <a:close/>
                  <a:moveTo>
                    <a:pt x="3096" y="1829"/>
                  </a:moveTo>
                  <a:lnTo>
                    <a:pt x="3096" y="2090"/>
                  </a:lnTo>
                  <a:lnTo>
                    <a:pt x="2013" y="3043"/>
                  </a:lnTo>
                  <a:lnTo>
                    <a:pt x="2013" y="1829"/>
                  </a:lnTo>
                  <a:close/>
                  <a:moveTo>
                    <a:pt x="6740" y="5948"/>
                  </a:moveTo>
                  <a:cubicBezTo>
                    <a:pt x="6775" y="5948"/>
                    <a:pt x="6799" y="5972"/>
                    <a:pt x="6799" y="6008"/>
                  </a:cubicBezTo>
                  <a:lnTo>
                    <a:pt x="6799" y="10020"/>
                  </a:lnTo>
                  <a:lnTo>
                    <a:pt x="4644" y="10020"/>
                  </a:lnTo>
                  <a:lnTo>
                    <a:pt x="4644" y="6008"/>
                  </a:lnTo>
                  <a:cubicBezTo>
                    <a:pt x="4644" y="5972"/>
                    <a:pt x="4668" y="5948"/>
                    <a:pt x="4704" y="5948"/>
                  </a:cubicBezTo>
                  <a:close/>
                  <a:moveTo>
                    <a:pt x="5601" y="1"/>
                  </a:moveTo>
                  <a:cubicBezTo>
                    <a:pt x="5543" y="1"/>
                    <a:pt x="5484" y="19"/>
                    <a:pt x="5430" y="55"/>
                  </a:cubicBezTo>
                  <a:lnTo>
                    <a:pt x="3692" y="1567"/>
                  </a:lnTo>
                  <a:lnTo>
                    <a:pt x="3692" y="1126"/>
                  </a:lnTo>
                  <a:cubicBezTo>
                    <a:pt x="3692" y="995"/>
                    <a:pt x="3573" y="876"/>
                    <a:pt x="3442" y="876"/>
                  </a:cubicBezTo>
                  <a:lnTo>
                    <a:pt x="1596" y="876"/>
                  </a:lnTo>
                  <a:cubicBezTo>
                    <a:pt x="1453" y="876"/>
                    <a:pt x="1334" y="995"/>
                    <a:pt x="1334" y="1126"/>
                  </a:cubicBezTo>
                  <a:lnTo>
                    <a:pt x="1334" y="1590"/>
                  </a:lnTo>
                  <a:cubicBezTo>
                    <a:pt x="1334" y="1721"/>
                    <a:pt x="1453" y="1840"/>
                    <a:pt x="1596" y="1840"/>
                  </a:cubicBezTo>
                  <a:lnTo>
                    <a:pt x="1691" y="1840"/>
                  </a:lnTo>
                  <a:lnTo>
                    <a:pt x="1691" y="3329"/>
                  </a:lnTo>
                  <a:lnTo>
                    <a:pt x="108" y="4710"/>
                  </a:lnTo>
                  <a:cubicBezTo>
                    <a:pt x="25" y="4781"/>
                    <a:pt x="1" y="4888"/>
                    <a:pt x="25" y="4984"/>
                  </a:cubicBezTo>
                  <a:cubicBezTo>
                    <a:pt x="60" y="5079"/>
                    <a:pt x="167" y="5138"/>
                    <a:pt x="251" y="5138"/>
                  </a:cubicBezTo>
                  <a:lnTo>
                    <a:pt x="1322" y="5138"/>
                  </a:lnTo>
                  <a:lnTo>
                    <a:pt x="1322" y="7972"/>
                  </a:lnTo>
                  <a:cubicBezTo>
                    <a:pt x="1322" y="8056"/>
                    <a:pt x="1394" y="8139"/>
                    <a:pt x="1489" y="8139"/>
                  </a:cubicBezTo>
                  <a:cubicBezTo>
                    <a:pt x="1572" y="8139"/>
                    <a:pt x="1656" y="8056"/>
                    <a:pt x="1656" y="7972"/>
                  </a:cubicBezTo>
                  <a:lnTo>
                    <a:pt x="1656" y="5055"/>
                  </a:lnTo>
                  <a:lnTo>
                    <a:pt x="5609" y="1614"/>
                  </a:lnTo>
                  <a:lnTo>
                    <a:pt x="9561" y="5055"/>
                  </a:lnTo>
                  <a:lnTo>
                    <a:pt x="9561" y="9937"/>
                  </a:lnTo>
                  <a:cubicBezTo>
                    <a:pt x="9561" y="9984"/>
                    <a:pt x="9526" y="10020"/>
                    <a:pt x="9478" y="10020"/>
                  </a:cubicBezTo>
                  <a:lnTo>
                    <a:pt x="7109" y="10020"/>
                  </a:lnTo>
                  <a:lnTo>
                    <a:pt x="7109" y="6008"/>
                  </a:lnTo>
                  <a:cubicBezTo>
                    <a:pt x="7109" y="5793"/>
                    <a:pt x="6930" y="5615"/>
                    <a:pt x="6728" y="5615"/>
                  </a:cubicBezTo>
                  <a:lnTo>
                    <a:pt x="4680" y="5615"/>
                  </a:lnTo>
                  <a:cubicBezTo>
                    <a:pt x="4478" y="5615"/>
                    <a:pt x="4299" y="5793"/>
                    <a:pt x="4299" y="6008"/>
                  </a:cubicBezTo>
                  <a:lnTo>
                    <a:pt x="4299" y="10020"/>
                  </a:lnTo>
                  <a:lnTo>
                    <a:pt x="1739" y="10020"/>
                  </a:lnTo>
                  <a:cubicBezTo>
                    <a:pt x="1691" y="10020"/>
                    <a:pt x="1656" y="9984"/>
                    <a:pt x="1656" y="9937"/>
                  </a:cubicBezTo>
                  <a:lnTo>
                    <a:pt x="1656" y="8734"/>
                  </a:lnTo>
                  <a:cubicBezTo>
                    <a:pt x="1656" y="8639"/>
                    <a:pt x="1572" y="8567"/>
                    <a:pt x="1489" y="8567"/>
                  </a:cubicBezTo>
                  <a:cubicBezTo>
                    <a:pt x="1394" y="8567"/>
                    <a:pt x="1322" y="8639"/>
                    <a:pt x="1322" y="8734"/>
                  </a:cubicBezTo>
                  <a:lnTo>
                    <a:pt x="1322" y="9937"/>
                  </a:lnTo>
                  <a:cubicBezTo>
                    <a:pt x="1322" y="10163"/>
                    <a:pt x="1501" y="10342"/>
                    <a:pt x="1727" y="10342"/>
                  </a:cubicBezTo>
                  <a:lnTo>
                    <a:pt x="9466" y="10342"/>
                  </a:lnTo>
                  <a:cubicBezTo>
                    <a:pt x="9692" y="10342"/>
                    <a:pt x="9871" y="10163"/>
                    <a:pt x="9871" y="9937"/>
                  </a:cubicBezTo>
                  <a:lnTo>
                    <a:pt x="9871" y="5127"/>
                  </a:lnTo>
                  <a:lnTo>
                    <a:pt x="10943" y="5127"/>
                  </a:lnTo>
                  <a:cubicBezTo>
                    <a:pt x="11038" y="5127"/>
                    <a:pt x="11133" y="5067"/>
                    <a:pt x="11157" y="4960"/>
                  </a:cubicBezTo>
                  <a:cubicBezTo>
                    <a:pt x="11216" y="4877"/>
                    <a:pt x="11205" y="4769"/>
                    <a:pt x="11121" y="4698"/>
                  </a:cubicBezTo>
                  <a:lnTo>
                    <a:pt x="8811" y="2686"/>
                  </a:lnTo>
                  <a:cubicBezTo>
                    <a:pt x="8785" y="2659"/>
                    <a:pt x="8748" y="2647"/>
                    <a:pt x="8711" y="2647"/>
                  </a:cubicBezTo>
                  <a:cubicBezTo>
                    <a:pt x="8665" y="2647"/>
                    <a:pt x="8618" y="2665"/>
                    <a:pt x="8585" y="2698"/>
                  </a:cubicBezTo>
                  <a:cubicBezTo>
                    <a:pt x="8526" y="2757"/>
                    <a:pt x="8538" y="2864"/>
                    <a:pt x="8597" y="2924"/>
                  </a:cubicBezTo>
                  <a:lnTo>
                    <a:pt x="10764" y="4805"/>
                  </a:lnTo>
                  <a:lnTo>
                    <a:pt x="9776" y="4805"/>
                  </a:lnTo>
                  <a:lnTo>
                    <a:pt x="5763" y="1305"/>
                  </a:lnTo>
                  <a:cubicBezTo>
                    <a:pt x="5716" y="1269"/>
                    <a:pt x="5659" y="1251"/>
                    <a:pt x="5601" y="1251"/>
                  </a:cubicBezTo>
                  <a:cubicBezTo>
                    <a:pt x="5543" y="1251"/>
                    <a:pt x="5484" y="1269"/>
                    <a:pt x="5430" y="1305"/>
                  </a:cubicBezTo>
                  <a:lnTo>
                    <a:pt x="1418" y="4805"/>
                  </a:lnTo>
                  <a:lnTo>
                    <a:pt x="429" y="4805"/>
                  </a:lnTo>
                  <a:lnTo>
                    <a:pt x="1918" y="3507"/>
                  </a:lnTo>
                  <a:lnTo>
                    <a:pt x="3335" y="2281"/>
                  </a:lnTo>
                  <a:lnTo>
                    <a:pt x="5609" y="340"/>
                  </a:lnTo>
                  <a:lnTo>
                    <a:pt x="8026" y="2436"/>
                  </a:lnTo>
                  <a:cubicBezTo>
                    <a:pt x="8052" y="2463"/>
                    <a:pt x="8086" y="2475"/>
                    <a:pt x="8121" y="2475"/>
                  </a:cubicBezTo>
                  <a:cubicBezTo>
                    <a:pt x="8164" y="2475"/>
                    <a:pt x="8207" y="2457"/>
                    <a:pt x="8240" y="2424"/>
                  </a:cubicBezTo>
                  <a:cubicBezTo>
                    <a:pt x="8299" y="2364"/>
                    <a:pt x="8288" y="2257"/>
                    <a:pt x="8228" y="2198"/>
                  </a:cubicBezTo>
                  <a:lnTo>
                    <a:pt x="5763" y="55"/>
                  </a:lnTo>
                  <a:cubicBezTo>
                    <a:pt x="5716" y="19"/>
                    <a:pt x="5659" y="1"/>
                    <a:pt x="5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7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3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COMPONENT</a:t>
            </a:r>
            <a:endParaRPr/>
          </a:p>
        </p:txBody>
      </p:sp>
      <p:sp>
        <p:nvSpPr>
          <p:cNvPr id="179" name="Google Shape;179;p43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Observable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An object that emit the data periodically or only once in their life cycle based on their configurations.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Observes (Subscribers)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Observers consumes the data stream emitted by the observable.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Schedulers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tells observable and observers, on which thread they should run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4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DEPENDENCIES</a:t>
            </a:r>
            <a:endParaRPr/>
          </a:p>
        </p:txBody>
      </p:sp>
      <p:sp>
        <p:nvSpPr>
          <p:cNvPr id="185" name="Google Shape;185;p44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RxJava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(</a:t>
            </a:r>
            <a:r>
              <a:rPr lang="id-ID" sz="1800" dirty="0">
                <a:latin typeface="Lato"/>
                <a:ea typeface="Lato"/>
                <a:cs typeface="Lato"/>
                <a:sym typeface="Lato"/>
                <a:hlinkClick r:id="rId3"/>
              </a:rPr>
              <a:t>https://github.com/ReactiveX/RxJava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)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 Java is reactive asynchronous programming paradigm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implementation "io.reactivex.rxjava3:rxjava:3.</a:t>
            </a:r>
            <a:r>
              <a:rPr lang="id-ID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1.3</a:t>
            </a: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RxAndroid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(</a:t>
            </a:r>
            <a:r>
              <a:rPr lang="id-ID" sz="1800" dirty="0">
                <a:latin typeface="Lato"/>
                <a:ea typeface="Lato"/>
                <a:cs typeface="Lato"/>
                <a:sym typeface="Lato"/>
                <a:hlinkClick r:id="rId4"/>
              </a:rPr>
              <a:t>https://github.com/ReactiveX/RxAndroid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)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RxAndroid is an extension to RxJava. It providers a scheduler to run code in the main thread of Android. 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implementation 'io.reactivex.rxjava3:rxandroid:3.0.0'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RxKotlin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 (</a:t>
            </a:r>
            <a:r>
              <a:rPr lang="id-ID" sz="1800" dirty="0">
                <a:latin typeface="Lato"/>
                <a:ea typeface="Lato"/>
                <a:cs typeface="Lato"/>
                <a:sym typeface="Lato"/>
                <a:hlinkClick r:id="rId5"/>
              </a:rPr>
              <a:t>https://github.com/ReactiveX/RxKotlin</a:t>
            </a:r>
            <a:r>
              <a:rPr lang="id-ID" sz="1800" dirty="0">
                <a:latin typeface="Lato"/>
                <a:ea typeface="Lato"/>
                <a:cs typeface="Lato"/>
                <a:sym typeface="Lato"/>
              </a:rPr>
              <a:t>) 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800" dirty="0">
                <a:latin typeface="Lato"/>
                <a:ea typeface="Lato"/>
                <a:cs typeface="Lato"/>
                <a:sym typeface="Lato"/>
              </a:rPr>
              <a:t>RxKotlin augments the RxJava library with an API designed with Kotlin in mind (using extension)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implementation "io.reactivex.rxjava3:rxkotlin:3.0.1"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5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simple EXAMPLE</a:t>
            </a:r>
            <a:endParaRPr/>
          </a:p>
        </p:txBody>
      </p:sp>
      <p:sp>
        <p:nvSpPr>
          <p:cNvPr id="191" name="Google Shape;191;p45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Create an Observable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val observable = Observable.just("a stream of data","hellow","world")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2" name="Google Shape;192;p45"/>
          <p:cNvSpPr/>
          <p:nvPr/>
        </p:nvSpPr>
        <p:spPr>
          <a:xfrm>
            <a:off x="3954225" y="2775750"/>
            <a:ext cx="2208300" cy="1167000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observable emits collection of Strings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3" name="Google Shape;193;p45"/>
          <p:cNvCxnSpPr>
            <a:endCxn id="192" idx="0"/>
          </p:cNvCxnSpPr>
          <p:nvPr/>
        </p:nvCxnSpPr>
        <p:spPr>
          <a:xfrm flipH="1">
            <a:off x="5058375" y="2237850"/>
            <a:ext cx="641700" cy="537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6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CREATE OBSERVER </a:t>
            </a:r>
            <a:endParaRPr/>
          </a:p>
        </p:txBody>
      </p:sp>
      <p:sp>
        <p:nvSpPr>
          <p:cNvPr id="199" name="Google Shape;199;p46"/>
          <p:cNvSpPr txBox="1">
            <a:spLocks noGrp="1"/>
          </p:cNvSpPr>
          <p:nvPr>
            <p:ph type="body" idx="1"/>
          </p:nvPr>
        </p:nvSpPr>
        <p:spPr>
          <a:xfrm>
            <a:off x="817800" y="11787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val observer = object : Observer&lt;String&gt;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override fun onSubscribe(d: Disposable?)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		Log.d("Messages", "begin subscribe")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override fun onNext(t: String?)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Log.d("Messages", "data: $t")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override fun onError(e: Throwable?)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Log.e("Messages", "error: ${e!!.message.toString()}")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override fun onComplete() {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     Log.d("Messages", "complete")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7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CREATE OBSERVER </a:t>
            </a:r>
            <a:endParaRPr/>
          </a:p>
        </p:txBody>
      </p:sp>
      <p:sp>
        <p:nvSpPr>
          <p:cNvPr id="205" name="Google Shape;205;p47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 dirty="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onNext()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 :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This method will be called when there is any new data emitted by the observ</a:t>
            </a:r>
            <a:r>
              <a:rPr lang="id-ID" sz="1800" dirty="0" err="1">
                <a:latin typeface="Lato"/>
                <a:ea typeface="Lato"/>
                <a:cs typeface="Lato"/>
                <a:sym typeface="Lato"/>
              </a:rPr>
              <a:t>able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. The object that is emitted by the observable can be found in argument parameters of this callback.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 dirty="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onError()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 :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 You will receive this callback whenever there is any error occurred on observable. (After all the world is not perfect.)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1" dirty="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onComplete()</a:t>
            </a:r>
            <a:r>
              <a:rPr lang="en" sz="1800" b="1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 dirty="0">
                <a:latin typeface="Lato"/>
                <a:ea typeface="Lato"/>
                <a:cs typeface="Lato"/>
                <a:sym typeface="Lato"/>
              </a:rPr>
              <a:t>: Whenever observable is done with emitting the data streams, you will receive this callback. This indicates that there is no more data to emit.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8"/>
          <p:cNvSpPr txBox="1">
            <a:spLocks noGrp="1"/>
          </p:cNvSpPr>
          <p:nvPr>
            <p:ph type="title"/>
          </p:nvPr>
        </p:nvSpPr>
        <p:spPr>
          <a:xfrm>
            <a:off x="817800" y="444350"/>
            <a:ext cx="6555000" cy="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RX JAVA - Scheduler</a:t>
            </a:r>
            <a:endParaRPr/>
          </a:p>
        </p:txBody>
      </p:sp>
      <p:sp>
        <p:nvSpPr>
          <p:cNvPr id="211" name="Google Shape;211;p48"/>
          <p:cNvSpPr txBox="1">
            <a:spLocks noGrp="1"/>
          </p:cNvSpPr>
          <p:nvPr>
            <p:ph type="body" idx="1"/>
          </p:nvPr>
        </p:nvSpPr>
        <p:spPr>
          <a:xfrm>
            <a:off x="817800" y="1331150"/>
            <a:ext cx="7065300" cy="30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Lato"/>
                <a:ea typeface="Lato"/>
                <a:cs typeface="Lato"/>
                <a:sym typeface="Lato"/>
              </a:rPr>
              <a:t>Most common activities in handling asynchronous tasks is to observe the output of task on the main thread because you want to update the UI</a:t>
            </a:r>
            <a:br>
              <a:rPr lang="en" sz="1800" dirty="0">
                <a:latin typeface="Lato"/>
                <a:ea typeface="Lato"/>
                <a:cs typeface="Lato"/>
                <a:sym typeface="Lato"/>
              </a:rPr>
            </a:br>
            <a:endParaRPr sz="1800" dirty="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observable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.subscribeOn(Schedulers.io())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.observeOn(AndroidSchedulers.mainThread())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 .subscribe(observer)</a:t>
            </a:r>
            <a:endParaRPr sz="1400" dirty="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1903</Words>
  <Application>Microsoft Office PowerPoint</Application>
  <PresentationFormat>Peragaan Layar (16:9)</PresentationFormat>
  <Paragraphs>235</Paragraphs>
  <Slides>35</Slides>
  <Notes>35</Notes>
  <HiddenSlides>0</HiddenSlides>
  <MMClips>0</MMClips>
  <ScaleCrop>false</ScaleCrop>
  <HeadingPairs>
    <vt:vector size="6" baseType="variant">
      <vt:variant>
        <vt:lpstr>Font Dipakai</vt:lpstr>
      </vt:variant>
      <vt:variant>
        <vt:i4>9</vt:i4>
      </vt:variant>
      <vt:variant>
        <vt:lpstr>Tema</vt:lpstr>
      </vt:variant>
      <vt:variant>
        <vt:i4>2</vt:i4>
      </vt:variant>
      <vt:variant>
        <vt:lpstr>Judul Slide</vt:lpstr>
      </vt:variant>
      <vt:variant>
        <vt:i4>35</vt:i4>
      </vt:variant>
    </vt:vector>
  </HeadingPairs>
  <TitlesOfParts>
    <vt:vector size="46" baseType="lpstr">
      <vt:lpstr>Advent Pro</vt:lpstr>
      <vt:lpstr>Proxima Nova</vt:lpstr>
      <vt:lpstr>Consolas</vt:lpstr>
      <vt:lpstr>Bungee</vt:lpstr>
      <vt:lpstr>Lato</vt:lpstr>
      <vt:lpstr>Proxima Nova Semibold</vt:lpstr>
      <vt:lpstr>Arial</vt:lpstr>
      <vt:lpstr>Rajdhani Medium</vt:lpstr>
      <vt:lpstr>Advent Pro Medium</vt:lpstr>
      <vt:lpstr>Interactive Tech by Slidesgo</vt:lpstr>
      <vt:lpstr>Slidesgo Final Pages</vt:lpstr>
      <vt:lpstr>RX JAVA &amp; NOTIFICATION</vt:lpstr>
      <vt:lpstr>RX JAVA</vt:lpstr>
      <vt:lpstr>RX JAVA</vt:lpstr>
      <vt:lpstr>RX JAVA COMPONENT</vt:lpstr>
      <vt:lpstr>RX JAVA DEPENDENCIES</vt:lpstr>
      <vt:lpstr>RX JAVA - simple EXAMPLE</vt:lpstr>
      <vt:lpstr>RX JAVA - CREATE OBSERVER </vt:lpstr>
      <vt:lpstr>RX JAVA - CREATE OBSERVER </vt:lpstr>
      <vt:lpstr>RX JAVA - Scheduler</vt:lpstr>
      <vt:lpstr>RX JAVA - Scheduler</vt:lpstr>
      <vt:lpstr>OUTPUT</vt:lpstr>
      <vt:lpstr>RX JAVA - MAKE IT SIMPLE</vt:lpstr>
      <vt:lpstr>RX JAVA - DELAY OBSERVABLE (TIMER)</vt:lpstr>
      <vt:lpstr>ANDROID NOTIFICATION</vt:lpstr>
      <vt:lpstr>ANDROID NOTIFICATION</vt:lpstr>
      <vt:lpstr>ANDROID NOTIFICATION</vt:lpstr>
      <vt:lpstr>ANDROID NOTIFICATION - EXAMPLE</vt:lpstr>
      <vt:lpstr>ANDROID NOTIFICATION - DISPLAY NOTIFICATION</vt:lpstr>
      <vt:lpstr>NOTIFICATION CHANNEL</vt:lpstr>
      <vt:lpstr>TUTORIAL</vt:lpstr>
      <vt:lpstr>CREATE SHOW NOTIFICATION FUNCTION</vt:lpstr>
      <vt:lpstr>MAIN ACTIVITY</vt:lpstr>
      <vt:lpstr>MAIN ACTIVITY</vt:lpstr>
      <vt:lpstr>MAIN ACTIVITY</vt:lpstr>
      <vt:lpstr>MAIN ACTIVITY</vt:lpstr>
      <vt:lpstr>CREATE NOTIFICATION CHANNEL</vt:lpstr>
      <vt:lpstr>CREATE NOTIFICATION CHANNEL</vt:lpstr>
      <vt:lpstr>CALL THE NOTIFICATION CHANNEL</vt:lpstr>
      <vt:lpstr>CALL THE NOTIFICATION</vt:lpstr>
      <vt:lpstr>LISTENER - RX JAVA</vt:lpstr>
      <vt:lpstr>LISTENER - RX JAVA</vt:lpstr>
      <vt:lpstr>OUTPUT</vt:lpstr>
      <vt:lpstr>SELF STUDY</vt:lpstr>
      <vt:lpstr>THANKS!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 JAVA &amp; NOTIFICATION</dc:title>
  <cp:lastModifiedBy>Ferdinand</cp:lastModifiedBy>
  <cp:revision>1</cp:revision>
  <dcterms:modified xsi:type="dcterms:W3CDTF">2022-03-19T08:38:41Z</dcterms:modified>
</cp:coreProperties>
</file>